
<file path=[Content_Types].xml><?xml version="1.0" encoding="utf-8"?>
<Types xmlns="http://schemas.openxmlformats.org/package/2006/content-types">
  <Default Extension="enc" ContentType="image/jpeg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61" r:id="rId5"/>
    <p:sldId id="259" r:id="rId6"/>
    <p:sldId id="27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80" r:id="rId22"/>
    <p:sldId id="281" r:id="rId23"/>
    <p:sldId id="282" r:id="rId24"/>
    <p:sldId id="284" r:id="rId25"/>
    <p:sldId id="283" r:id="rId26"/>
    <p:sldId id="260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F6667-7542-4D4C-9BC8-DEE5BA3A41B3}" type="datetimeFigureOut">
              <a:rPr lang="ru-RU" smtClean="0"/>
              <a:t>04.07.2024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18776-6426-4384-94F0-B8E71C7BA8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14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512F9-C5F6-4044-AFFF-91F5479F23FF}" type="datetime1">
              <a:rPr lang="ru-RU" smtClean="0"/>
              <a:t>04.07.2024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5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E8DC0-8592-40AC-98BD-B54356CA30F3}" type="datetime1">
              <a:rPr lang="ru-RU" smtClean="0"/>
              <a:t>04.07.2024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6A6BF-6457-485F-A647-1F3B8B2915CA}" type="datetime1">
              <a:rPr lang="ru-RU" smtClean="0"/>
              <a:t>04.07.2024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033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12FD-468A-4035-AF3B-6996A191B654}" type="datetime1">
              <a:rPr lang="ru-RU" smtClean="0"/>
              <a:t>04.07.2024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8018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FA91B-94C1-4873-BA5C-5A960A1A2D21}" type="datetime1">
              <a:rPr lang="ru-RU" smtClean="0"/>
              <a:t>04.07.2024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471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16B3D-C65C-4C6A-A66D-0B4DC242F5F2}" type="datetime1">
              <a:rPr lang="ru-RU" smtClean="0"/>
              <a:t>04.07.2024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3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7CA8-BEFE-40F6-89E2-ADF702DE66AF}" type="datetime1">
              <a:rPr lang="ru-RU" smtClean="0"/>
              <a:t>04.07.2024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746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BD66E-FE98-43A4-956A-E7C7D2E06F4C}" type="datetime1">
              <a:rPr lang="ru-RU" smtClean="0"/>
              <a:t>04.07.2024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084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E8554-68AD-4109-86D1-F391C1E27F91}" type="datetime1">
              <a:rPr lang="ru-RU" smtClean="0"/>
              <a:t>04.07.2024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82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4B4B-1239-428F-9965-8DE93451F9B3}" type="datetime1">
              <a:rPr lang="ru-RU" smtClean="0"/>
              <a:t>04.07.2024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59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91577-74B6-40BF-9B25-55AC12775706}" type="datetime1">
              <a:rPr lang="ru-RU" smtClean="0"/>
              <a:t>04.07.2024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596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1B8B-E28F-40A9-B139-BE5B1DA15CFF}" type="datetime1">
              <a:rPr lang="ru-RU" smtClean="0"/>
              <a:t>04.07.2024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55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2850-3D4D-4F37-9BB7-A1FD7E371151}" type="datetime1">
              <a:rPr lang="ru-RU" smtClean="0"/>
              <a:t>04.07.2024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2995A-036C-4BE2-94F5-8F6C001DA31F}" type="datetime1">
              <a:rPr lang="ru-RU" smtClean="0"/>
              <a:t>04.07.2024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39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BC3-764F-43F1-9100-019A2E56571F}" type="datetime1">
              <a:rPr lang="ru-RU" smtClean="0"/>
              <a:t>04.07.2024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76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EF77-B0A1-47DA-8649-9A52654463FB}" type="datetime1">
              <a:rPr lang="ru-RU" smtClean="0"/>
              <a:t>04.07.2024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81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CE42-D55B-4EE5-AE6A-AB8D8BD8C6B9}" type="datetime1">
              <a:rPr lang="ru-RU" smtClean="0"/>
              <a:t>04.07.2024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97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88A101-26EE-4EF2-B312-21D1CDF5985F}" type="datetime1">
              <a:rPr lang="ru-RU" smtClean="0"/>
              <a:t>04.07.2024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664CAB-6EDE-4CE2-BBB7-F5086F6E2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925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nc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fif"/><Relationship Id="rId4" Type="http://schemas.openxmlformats.org/officeDocument/2006/relationships/image" Target="../media/image8.jf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9EE85-18CE-4276-86CC-1921F0230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019" y="2286375"/>
            <a:ext cx="10717962" cy="182880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Проект </a:t>
            </a:r>
            <a:br>
              <a:rPr lang="ru-RU" dirty="0"/>
            </a:br>
            <a:r>
              <a:rPr lang="ru-RU" dirty="0"/>
              <a:t>«Интернет-магазин умных вещей»</a:t>
            </a:r>
          </a:p>
        </p:txBody>
      </p:sp>
    </p:spTree>
    <p:extLst>
      <p:ext uri="{BB962C8B-B14F-4D97-AF65-F5344CB8AC3E}">
        <p14:creationId xmlns:p14="http://schemas.microsoft.com/office/powerpoint/2010/main" val="4013883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88A4C4D-33CE-407D-91D7-082A391D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953" y="-1"/>
            <a:ext cx="5149515" cy="787203"/>
          </a:xfrm>
        </p:spPr>
        <p:txBody>
          <a:bodyPr/>
          <a:lstStyle/>
          <a:p>
            <a:r>
              <a:rPr lang="ru-RU" dirty="0"/>
              <a:t>Процесс адаптации </a:t>
            </a:r>
            <a:r>
              <a:rPr lang="en-US" dirty="0"/>
              <a:t>web</a:t>
            </a:r>
            <a:r>
              <a:rPr lang="ru-RU" dirty="0"/>
              <a:t>-страниц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9AF8DE7-E6D3-44E0-AFC1-10A8A418A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3" y="450574"/>
            <a:ext cx="6292622" cy="2796209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E8F7BDB3-15B8-4B4E-A77A-DC397782A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9274" y="1700464"/>
            <a:ext cx="3706889" cy="4090736"/>
          </a:xfrm>
        </p:spPr>
        <p:txBody>
          <a:bodyPr>
            <a:normAutofit/>
          </a:bodyPr>
          <a:lstStyle/>
          <a:p>
            <a:pPr algn="r"/>
            <a:r>
              <a:rPr lang="ru-RU" sz="1800" dirty="0"/>
              <a:t>Один из файлов </a:t>
            </a:r>
            <a:r>
              <a:rPr lang="en-US" sz="1800" dirty="0"/>
              <a:t>JS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sz="18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sz="18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sz="18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sz="18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sz="18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800" dirty="0"/>
          </a:p>
          <a:p>
            <a:pPr algn="just"/>
            <a:r>
              <a:rPr lang="ru-RU" sz="1800" dirty="0"/>
              <a:t>Импорт  стилей и скриптов из внешнего облака только одной страницы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51D4BE-DB82-40E2-A3CE-E399430B0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29" y="3697358"/>
            <a:ext cx="6035490" cy="255837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9D60A3E-221E-4F90-9A92-719D20A4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642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1B017-53A5-485C-A304-A1EC00CD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927652"/>
          </a:xfrm>
        </p:spPr>
        <p:txBody>
          <a:bodyPr/>
          <a:lstStyle/>
          <a:p>
            <a:r>
              <a:rPr lang="ru-RU" dirty="0"/>
              <a:t>Первая попытка отключения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8604B23-CD14-4C28-B99B-191D7428B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293" y="134344"/>
            <a:ext cx="6411912" cy="2116703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52094A1A-E85A-4E2A-A2D7-C361D4D18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221" y="1789044"/>
            <a:ext cx="4155464" cy="4002156"/>
          </a:xfrm>
        </p:spPr>
        <p:txBody>
          <a:bodyPr>
            <a:normAutofit/>
          </a:bodyPr>
          <a:lstStyle/>
          <a:p>
            <a:pPr algn="just"/>
            <a:r>
              <a:rPr lang="ru-RU" sz="1800" dirty="0"/>
              <a:t>Исходными задачами были:</a:t>
            </a:r>
          </a:p>
          <a:p>
            <a:pPr algn="just"/>
            <a:endParaRPr lang="ru-RU" sz="1800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ru-RU" sz="1800" dirty="0"/>
              <a:t>Отключить сайт от облака конструктора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ru-RU" sz="1800" dirty="0"/>
              <a:t>Убрать все логотипы конструктора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ru-RU" sz="1800" dirty="0"/>
              <a:t>Понять концепцию вывода данных и переделать в шаблон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B6EB51-FBBF-417F-AC8F-9A8C1851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93" y="2325433"/>
            <a:ext cx="6411912" cy="220713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A6D1D9-9727-4BB5-8D7A-5B0FFB6FC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892" y="4650866"/>
            <a:ext cx="6312713" cy="220713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457BDBE-8550-4B82-A4B0-737FDFB0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6976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59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891AA-F34A-49B2-8ADC-8126A32D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170346"/>
            <a:ext cx="2690796" cy="994867"/>
          </a:xfrm>
        </p:spPr>
        <p:txBody>
          <a:bodyPr>
            <a:normAutofit/>
          </a:bodyPr>
          <a:lstStyle/>
          <a:p>
            <a:r>
              <a:rPr lang="ru-RU" dirty="0"/>
              <a:t>Вторая попытка отключения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6E8998-3DFA-4544-82AE-C57777F29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68" y="1696278"/>
            <a:ext cx="3551124" cy="4094921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B92B40-C8A1-455D-8795-7BF093CC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117" y="170346"/>
            <a:ext cx="7951621" cy="8785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ECC1E5-BE94-42D0-A473-BC9DC0F4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784" y="3283226"/>
            <a:ext cx="6514286" cy="29809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3E208-A3EA-47B9-8708-604459A1F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69" y="1524238"/>
            <a:ext cx="2152381" cy="380952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4D75A95-D771-49CD-B45E-41A12482A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927" y="1180911"/>
            <a:ext cx="5885714" cy="172381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2D79204-2BBF-465C-A308-B3DD1145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505091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9284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452BF2F-07EF-4E10-B5DE-D9EA0EF70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545496"/>
          </a:xfrm>
        </p:spPr>
        <p:txBody>
          <a:bodyPr/>
          <a:lstStyle/>
          <a:p>
            <a:r>
              <a:rPr lang="ru-RU" dirty="0"/>
              <a:t>Наш </a:t>
            </a:r>
            <a:r>
              <a:rPr lang="en-US" dirty="0"/>
              <a:t>CMS </a:t>
            </a:r>
            <a:r>
              <a:rPr lang="ru-RU" dirty="0"/>
              <a:t> - яркая демонстрация  применения знаний и навыков, полученных во время обучения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5CF1AA0-01BC-4717-BD59-8DDB5A88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04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CC786-B218-46B2-83F4-CA40FE6E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Исследовательская часть </a:t>
            </a:r>
            <a:r>
              <a:rPr lang="en-US" dirty="0"/>
              <a:t>CMS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D6E6CA-61CA-49B3-80AE-ADE6E686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3" y="1580050"/>
            <a:ext cx="11714286" cy="10761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4586C2-20AE-4296-B3F1-AAB4E4163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06" y="3484629"/>
            <a:ext cx="7619048" cy="9047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32110F-7842-4916-85C0-9392EB86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33" y="3515067"/>
            <a:ext cx="2238095" cy="9142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16D618-0ABB-427B-BBF3-48ABFEEFE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48400"/>
            <a:ext cx="4428571" cy="120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74D54B-CC63-43E5-AE17-4A3D055D6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464" y="5277950"/>
            <a:ext cx="5009524" cy="71428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0578950-FF74-485E-B155-B894F3C5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454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1316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0AE4A-83FA-43AA-BC4D-6BBF9869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10" y="132522"/>
            <a:ext cx="6936889" cy="748476"/>
          </a:xfrm>
        </p:spPr>
        <p:txBody>
          <a:bodyPr>
            <a:normAutofit fontScale="90000"/>
          </a:bodyPr>
          <a:lstStyle/>
          <a:p>
            <a:r>
              <a:rPr lang="ru-RU" dirty="0"/>
              <a:t>Исследовательская часть </a:t>
            </a:r>
            <a:r>
              <a:rPr lang="en-US" dirty="0"/>
              <a:t>CMS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D8C019-E337-4AF5-A838-83D50545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71" y="2996832"/>
            <a:ext cx="4991256" cy="37386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2537CA-8864-422D-A413-54AB0EDC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" y="37915"/>
            <a:ext cx="5055835" cy="29589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9C8048-02EB-4F47-B58F-2860EE64C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2599"/>
            <a:ext cx="5552381" cy="545714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4E6721-296C-4BCF-B5FB-CAB17345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4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233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2DCCB-4BB1-47A5-9450-33E09FED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разработанного проекта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657F73-F3A2-4200-8A13-88A7FEC9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35" y="1580050"/>
            <a:ext cx="5466667" cy="19904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E2975BE-564E-4D20-A323-972BC02C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568" y="3749940"/>
            <a:ext cx="8400000" cy="215238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E1B4EE-8FB8-4E99-92B5-C9754E15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095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2DCCB-4BB1-47A5-9450-33E09FED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разработанного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D4B78E-DBC4-4E61-B780-438BE5FE6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52" y="1580050"/>
            <a:ext cx="8786796" cy="508360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89A1E5-44A9-401C-9234-0F0EEF6C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62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2DCCB-4BB1-47A5-9450-33E09FED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разработанного проекта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3CA04C-F65B-4CAB-8F66-C70391FDF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354" y="1580050"/>
            <a:ext cx="5342090" cy="49599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5FFEE4-81FD-438F-A9CD-56A8837CB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38" y="1488592"/>
            <a:ext cx="5123809" cy="25714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D0D1E8-DBE9-42DC-A01D-0DA61CF07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530" y="3760901"/>
            <a:ext cx="4552381" cy="291428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5C53AD-1C46-4761-A1F6-616CC588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8342" y="6492624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820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2DCCB-4BB1-47A5-9450-33E09FED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разработанного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1BF6A-9572-4391-A018-CAAEACE55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1424562"/>
            <a:ext cx="12192000" cy="554612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6063C9-D954-46DD-9BE0-B28D6D11C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60556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287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0FABA-BC1B-41B3-860A-C4F8D2EF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Наша команда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A6FB973-BB5F-4375-BD8A-10DAB0D8B287}"/>
              </a:ext>
            </a:extLst>
          </p:cNvPr>
          <p:cNvGrpSpPr/>
          <p:nvPr/>
        </p:nvGrpSpPr>
        <p:grpSpPr>
          <a:xfrm>
            <a:off x="1159566" y="1961318"/>
            <a:ext cx="2292626" cy="3374957"/>
            <a:chOff x="1159566" y="1961318"/>
            <a:chExt cx="2292626" cy="3604591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A010386C-F02E-4650-92C4-343B0E1A7CA0}"/>
                </a:ext>
              </a:extLst>
            </p:cNvPr>
            <p:cNvSpPr/>
            <p:nvPr/>
          </p:nvSpPr>
          <p:spPr>
            <a:xfrm>
              <a:off x="1159566" y="1961318"/>
              <a:ext cx="2292626" cy="36045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D586DC-6981-4210-B1DA-82CA5942E53D}"/>
                </a:ext>
              </a:extLst>
            </p:cNvPr>
            <p:cNvSpPr txBox="1"/>
            <p:nvPr/>
          </p:nvSpPr>
          <p:spPr>
            <a:xfrm>
              <a:off x="1159566" y="1961318"/>
              <a:ext cx="229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i="1" dirty="0">
                  <a:solidFill>
                    <a:schemeClr val="bg1"/>
                  </a:solidFill>
                </a:rPr>
                <a:t>Дмитрий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272CFF-6142-4D10-B06B-E21C91D23BA1}"/>
              </a:ext>
            </a:extLst>
          </p:cNvPr>
          <p:cNvGrpSpPr/>
          <p:nvPr/>
        </p:nvGrpSpPr>
        <p:grpSpPr>
          <a:xfrm>
            <a:off x="8951843" y="1961319"/>
            <a:ext cx="2315713" cy="3374956"/>
            <a:chOff x="8951843" y="1961318"/>
            <a:chExt cx="2315713" cy="3604591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BB6A076F-5891-42FC-BE68-049DA0AABE13}"/>
                </a:ext>
              </a:extLst>
            </p:cNvPr>
            <p:cNvSpPr/>
            <p:nvPr/>
          </p:nvSpPr>
          <p:spPr>
            <a:xfrm>
              <a:off x="8951844" y="1961318"/>
              <a:ext cx="2292626" cy="360459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77034A-3F13-460D-A718-C569AF58F535}"/>
                </a:ext>
              </a:extLst>
            </p:cNvPr>
            <p:cNvSpPr txBox="1"/>
            <p:nvPr/>
          </p:nvSpPr>
          <p:spPr>
            <a:xfrm>
              <a:off x="8951843" y="1961318"/>
              <a:ext cx="2315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i="1" dirty="0">
                  <a:solidFill>
                    <a:schemeClr val="bg1"/>
                  </a:solidFill>
                </a:rPr>
                <a:t>Артур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C1ABC47-2BD4-4AFE-A234-DD434449CCCD}"/>
              </a:ext>
            </a:extLst>
          </p:cNvPr>
          <p:cNvGrpSpPr/>
          <p:nvPr/>
        </p:nvGrpSpPr>
        <p:grpSpPr>
          <a:xfrm>
            <a:off x="6354418" y="1961318"/>
            <a:ext cx="2292626" cy="3374957"/>
            <a:chOff x="6354418" y="1961318"/>
            <a:chExt cx="2292626" cy="3604592"/>
          </a:xfrm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F715636E-0134-42C2-9E7C-E77A183F16F2}"/>
                </a:ext>
              </a:extLst>
            </p:cNvPr>
            <p:cNvSpPr/>
            <p:nvPr/>
          </p:nvSpPr>
          <p:spPr>
            <a:xfrm>
              <a:off x="6354418" y="1961319"/>
              <a:ext cx="2292626" cy="36045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4AD929-63CB-4E63-98BB-C84409ECCA72}"/>
                </a:ext>
              </a:extLst>
            </p:cNvPr>
            <p:cNvSpPr txBox="1"/>
            <p:nvPr/>
          </p:nvSpPr>
          <p:spPr>
            <a:xfrm>
              <a:off x="6354418" y="1961318"/>
              <a:ext cx="229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i="1" dirty="0">
                  <a:solidFill>
                    <a:schemeClr val="bg1"/>
                  </a:solidFill>
                </a:rPr>
                <a:t>Наталья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7C8FDB9-9157-4F46-9A7E-DE3FB4E2AD39}"/>
              </a:ext>
            </a:extLst>
          </p:cNvPr>
          <p:cNvGrpSpPr/>
          <p:nvPr/>
        </p:nvGrpSpPr>
        <p:grpSpPr>
          <a:xfrm>
            <a:off x="3756992" y="1961318"/>
            <a:ext cx="2292626" cy="3374957"/>
            <a:chOff x="3756992" y="1961318"/>
            <a:chExt cx="2292626" cy="3604591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64B5A377-FDC4-43C2-9534-151FED82D2AF}"/>
                </a:ext>
              </a:extLst>
            </p:cNvPr>
            <p:cNvSpPr/>
            <p:nvPr/>
          </p:nvSpPr>
          <p:spPr>
            <a:xfrm>
              <a:off x="3756992" y="1961318"/>
              <a:ext cx="2292626" cy="360459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202565-E6F2-4990-B136-388904269A4D}"/>
                </a:ext>
              </a:extLst>
            </p:cNvPr>
            <p:cNvSpPr txBox="1"/>
            <p:nvPr/>
          </p:nvSpPr>
          <p:spPr>
            <a:xfrm>
              <a:off x="3756992" y="1961318"/>
              <a:ext cx="229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i="1" dirty="0">
                  <a:solidFill>
                    <a:schemeClr val="bg1"/>
                  </a:solidFill>
                </a:rPr>
                <a:t>Александр</a:t>
              </a: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464CC3-884B-4C02-AE83-88DF1464E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05" y="2782890"/>
            <a:ext cx="2052000" cy="205520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B212A9-B268-4309-BA2D-4569DBC6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79" y="2490494"/>
            <a:ext cx="2052000" cy="250799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275219C-DF57-4B85-A7AB-58CC8D36B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2" b="13831"/>
          <a:stretch/>
        </p:blipFill>
        <p:spPr>
          <a:xfrm>
            <a:off x="9072157" y="2490494"/>
            <a:ext cx="2052000" cy="2613493"/>
          </a:xfrm>
          <a:prstGeom prst="rect">
            <a:avLst/>
          </a:prstGeom>
        </p:spPr>
      </p:pic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EC9282CA-476B-48EC-BB80-514622FF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411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2</a:t>
            </a:fld>
            <a:endParaRPr lang="ru-RU" dirty="0"/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D9FD6CA8-C168-44F6-9ECD-93B73D6826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8319828-B1DE-46BC-987E-734791F83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33" y="2506953"/>
            <a:ext cx="2026795" cy="26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81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2DCCB-4BB1-47A5-9450-33E09FED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49597"/>
            <a:ext cx="10353762" cy="970450"/>
          </a:xfrm>
        </p:spPr>
        <p:txBody>
          <a:bodyPr/>
          <a:lstStyle/>
          <a:p>
            <a:r>
              <a:rPr lang="en-US" dirty="0"/>
              <a:t>Deploy </a:t>
            </a:r>
            <a:r>
              <a:rPr lang="ru-RU" dirty="0"/>
              <a:t>на </a:t>
            </a:r>
            <a:r>
              <a:rPr lang="en-US" dirty="0"/>
              <a:t>Beget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AF73F-0778-48A0-B19A-B8A73B8F98DB}"/>
              </a:ext>
            </a:extLst>
          </p:cNvPr>
          <p:cNvSpPr txBox="1"/>
          <p:nvPr/>
        </p:nvSpPr>
        <p:spPr>
          <a:xfrm>
            <a:off x="402285" y="2554448"/>
            <a:ext cx="5546566" cy="336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r>
              <a:rPr lang="ru-RU" dirty="0"/>
              <a:t>Для запуска сайта были получены базовые навыки:</a:t>
            </a:r>
          </a:p>
          <a:p>
            <a:pPr algn="just">
              <a:lnSpc>
                <a:spcPct val="150000"/>
              </a:lnSpc>
            </a:pPr>
            <a:endParaRPr lang="ru-RU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Работа в </a:t>
            </a:r>
            <a:r>
              <a:rPr lang="en-US" dirty="0"/>
              <a:t>Ubuntu </a:t>
            </a:r>
            <a:r>
              <a:rPr lang="ru-RU" dirty="0"/>
              <a:t> через командную строку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Работа с </a:t>
            </a:r>
            <a:r>
              <a:rPr lang="en-US" dirty="0"/>
              <a:t>Docker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err="1"/>
              <a:t>Взаимодействе</a:t>
            </a:r>
            <a:r>
              <a:rPr lang="ru-RU" dirty="0"/>
              <a:t> с </a:t>
            </a:r>
            <a:r>
              <a:rPr lang="en-US" dirty="0"/>
              <a:t>HTTP-</a:t>
            </a:r>
            <a:r>
              <a:rPr lang="ru-RU" dirty="0"/>
              <a:t>сервер</a:t>
            </a:r>
            <a:r>
              <a:rPr lang="en-US" dirty="0"/>
              <a:t> Apache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Работа через </a:t>
            </a:r>
            <a:r>
              <a:rPr lang="en-US" dirty="0" err="1"/>
              <a:t>ssh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35D2D7-AE76-4009-A572-42B0C326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429" y="2954729"/>
            <a:ext cx="5914286" cy="3104762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DD6404-19F0-4C5A-AF7B-611821E936C6}"/>
              </a:ext>
            </a:extLst>
          </p:cNvPr>
          <p:cNvSpPr txBox="1">
            <a:spLocks/>
          </p:cNvSpPr>
          <p:nvPr/>
        </p:nvSpPr>
        <p:spPr>
          <a:xfrm>
            <a:off x="1071519" y="718921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Особенности разработанного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F51503-301B-4E10-A7EE-EF7AF4A1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942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486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DD6404-19F0-4C5A-AF7B-611821E936C6}"/>
              </a:ext>
            </a:extLst>
          </p:cNvPr>
          <p:cNvSpPr txBox="1">
            <a:spLocks/>
          </p:cNvSpPr>
          <p:nvPr/>
        </p:nvSpPr>
        <p:spPr>
          <a:xfrm>
            <a:off x="1071519" y="718921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Особенности разработанного проекта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48CB24B-7478-4584-9B85-3627983A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19" y="1689371"/>
            <a:ext cx="10353762" cy="970450"/>
          </a:xfrm>
        </p:spPr>
        <p:txBody>
          <a:bodyPr/>
          <a:lstStyle/>
          <a:p>
            <a:r>
              <a:rPr lang="en-US" dirty="0"/>
              <a:t>CI – </a:t>
            </a:r>
            <a:r>
              <a:rPr lang="ru-RU" dirty="0"/>
              <a:t>непрерывная интеграция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46CFB-0CED-4D79-8DA2-F53A857C68B1}"/>
              </a:ext>
            </a:extLst>
          </p:cNvPr>
          <p:cNvSpPr txBox="1"/>
          <p:nvPr/>
        </p:nvSpPr>
        <p:spPr>
          <a:xfrm>
            <a:off x="6583462" y="3076073"/>
            <a:ext cx="5194853" cy="2536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Необходимые знания для настройки: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Написание  </a:t>
            </a:r>
            <a:r>
              <a:rPr lang="en-US" dirty="0"/>
              <a:t>*.</a:t>
            </a:r>
            <a:r>
              <a:rPr lang="en-US" dirty="0" err="1"/>
              <a:t>yml</a:t>
            </a:r>
            <a:r>
              <a:rPr lang="ru-RU" dirty="0"/>
              <a:t> скрипта для </a:t>
            </a:r>
            <a:r>
              <a:rPr lang="en-US" dirty="0"/>
              <a:t>GitHub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Получение ключей </a:t>
            </a:r>
            <a:r>
              <a:rPr lang="en-US" dirty="0" err="1"/>
              <a:t>ssh</a:t>
            </a:r>
            <a:r>
              <a:rPr lang="ru-RU" dirty="0"/>
              <a:t> и их взаимодействие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Командная строка </a:t>
            </a:r>
            <a:r>
              <a:rPr lang="en-US" dirty="0"/>
              <a:t>Linux</a:t>
            </a:r>
            <a:r>
              <a:rPr lang="ru-RU" dirty="0"/>
              <a:t>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Секретные поля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B69EA7-E3D9-46D4-90DB-8CDDE92B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53" y="2744518"/>
            <a:ext cx="4020187" cy="4036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8176538-4E0B-4AA7-9963-BD56DFA2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542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6159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DD6404-19F0-4C5A-AF7B-611821E936C6}"/>
              </a:ext>
            </a:extLst>
          </p:cNvPr>
          <p:cNvSpPr txBox="1">
            <a:spLocks/>
          </p:cNvSpPr>
          <p:nvPr/>
        </p:nvSpPr>
        <p:spPr>
          <a:xfrm>
            <a:off x="1071519" y="718921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Особенности разработанного проекта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48CB24B-7478-4584-9B85-3627983A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19" y="1689371"/>
            <a:ext cx="10353762" cy="970450"/>
          </a:xfrm>
        </p:spPr>
        <p:txBody>
          <a:bodyPr/>
          <a:lstStyle/>
          <a:p>
            <a:r>
              <a:rPr lang="en-US" dirty="0"/>
              <a:t>TG bot </a:t>
            </a:r>
            <a:r>
              <a:rPr lang="ru-RU" dirty="0"/>
              <a:t>и </a:t>
            </a:r>
            <a:r>
              <a:rPr lang="en-US" dirty="0" err="1"/>
              <a:t>TelegramWebApp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46CFB-0CED-4D79-8DA2-F53A857C68B1}"/>
              </a:ext>
            </a:extLst>
          </p:cNvPr>
          <p:cNvSpPr txBox="1"/>
          <p:nvPr/>
        </p:nvSpPr>
        <p:spPr>
          <a:xfrm>
            <a:off x="6904382" y="2864400"/>
            <a:ext cx="5194853" cy="327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Библиотека для написания бота </a:t>
            </a:r>
            <a:r>
              <a:rPr lang="en-US" dirty="0"/>
              <a:t>requests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Изучение </a:t>
            </a:r>
            <a:r>
              <a:rPr lang="en-US" dirty="0"/>
              <a:t>API telegram</a:t>
            </a:r>
            <a:r>
              <a:rPr lang="ru-RU" dirty="0"/>
              <a:t> </a:t>
            </a:r>
            <a:r>
              <a:rPr lang="en-US" dirty="0"/>
              <a:t>bot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Изучение подходов </a:t>
            </a:r>
            <a:r>
              <a:rPr lang="en-US" dirty="0"/>
              <a:t>pullup </a:t>
            </a:r>
            <a:r>
              <a:rPr lang="ru-RU" dirty="0"/>
              <a:t>и </a:t>
            </a:r>
            <a:r>
              <a:rPr lang="en-US" dirty="0"/>
              <a:t>webhook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Получение </a:t>
            </a:r>
            <a:r>
              <a:rPr lang="en-US" dirty="0"/>
              <a:t>SSL </a:t>
            </a:r>
            <a:r>
              <a:rPr lang="ru-RU" dirty="0"/>
              <a:t>сертификата </a:t>
            </a:r>
            <a:r>
              <a:rPr lang="en-US" dirty="0"/>
              <a:t> </a:t>
            </a:r>
            <a:r>
              <a:rPr lang="ru-RU" dirty="0"/>
              <a:t>с доменом </a:t>
            </a:r>
            <a:r>
              <a:rPr lang="en-US" dirty="0"/>
              <a:t>.</a:t>
            </a:r>
            <a:r>
              <a:rPr lang="en-US" dirty="0" err="1"/>
              <a:t>ru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err="1"/>
              <a:t>Парсинг</a:t>
            </a:r>
            <a:r>
              <a:rPr lang="ru-RU" dirty="0"/>
              <a:t> запросов </a:t>
            </a:r>
            <a:r>
              <a:rPr lang="en-US" dirty="0"/>
              <a:t>(</a:t>
            </a:r>
            <a:r>
              <a:rPr lang="ru-RU" sz="1400" dirty="0"/>
              <a:t>запрос приходил только на главный сайт, поэтому обратка была в </a:t>
            </a:r>
            <a:r>
              <a:rPr lang="en-US" sz="1400" dirty="0"/>
              <a:t>“</a:t>
            </a:r>
            <a:r>
              <a:rPr lang="ru-RU" sz="1400" dirty="0"/>
              <a:t>боевом режиме</a:t>
            </a:r>
            <a:r>
              <a:rPr lang="en-US" sz="1400" dirty="0"/>
              <a:t>”)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Написание собственного скрипта обработки, маршрутизация </a:t>
            </a:r>
            <a:r>
              <a:rPr lang="en-US" dirty="0"/>
              <a:t>webhook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762465-26F1-4B0B-BB3E-9A99E801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2659821"/>
            <a:ext cx="6657143" cy="387619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9B143C-3BC6-4DD1-88B2-19022774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281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7187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DD6404-19F0-4C5A-AF7B-611821E936C6}"/>
              </a:ext>
            </a:extLst>
          </p:cNvPr>
          <p:cNvSpPr txBox="1">
            <a:spLocks/>
          </p:cNvSpPr>
          <p:nvPr/>
        </p:nvSpPr>
        <p:spPr>
          <a:xfrm>
            <a:off x="1071519" y="718921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Особенности разработанного проекта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48CB24B-7478-4584-9B85-3627983A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19" y="1689371"/>
            <a:ext cx="10353762" cy="970450"/>
          </a:xfrm>
        </p:spPr>
        <p:txBody>
          <a:bodyPr/>
          <a:lstStyle/>
          <a:p>
            <a:r>
              <a:rPr lang="en-US" dirty="0"/>
              <a:t>TG bot </a:t>
            </a:r>
            <a:r>
              <a:rPr lang="ru-RU" dirty="0"/>
              <a:t>и </a:t>
            </a:r>
            <a:r>
              <a:rPr lang="en-US" dirty="0" err="1"/>
              <a:t>TelegramWebApp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16B2AF-D8CD-4DC8-8E16-EB9E9652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253" y="2566231"/>
            <a:ext cx="4804294" cy="10640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95E718-7728-466A-84BB-85D50213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15" y="3064793"/>
            <a:ext cx="1870464" cy="358594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AC19B4-D9BC-4ED4-8F9D-F52A60672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554" y="4198180"/>
            <a:ext cx="4419048" cy="609524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D3722BD-BE08-4D58-B747-E1AC959650AE}"/>
              </a:ext>
            </a:extLst>
          </p:cNvPr>
          <p:cNvCxnSpPr/>
          <p:nvPr/>
        </p:nvCxnSpPr>
        <p:spPr>
          <a:xfrm flipH="1">
            <a:off x="3710609" y="3630271"/>
            <a:ext cx="1298713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E696718-A056-48E2-A171-4F4FA5F51897}"/>
              </a:ext>
            </a:extLst>
          </p:cNvPr>
          <p:cNvCxnSpPr/>
          <p:nvPr/>
        </p:nvCxnSpPr>
        <p:spPr>
          <a:xfrm>
            <a:off x="7845287" y="3630271"/>
            <a:ext cx="805260" cy="67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9A3C7BB-5C94-406F-AD65-EB0C42C5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281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421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6BCF2-7814-41D5-B2D9-DB9094D2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Динамика проекта за последний месяц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127EEE8-C703-4CEA-BC25-5F3715485DC0}"/>
              </a:ext>
            </a:extLst>
          </p:cNvPr>
          <p:cNvGrpSpPr/>
          <p:nvPr/>
        </p:nvGrpSpPr>
        <p:grpSpPr>
          <a:xfrm>
            <a:off x="1662104" y="1784779"/>
            <a:ext cx="8857143" cy="4666667"/>
            <a:chOff x="1662104" y="1784779"/>
            <a:chExt cx="8857143" cy="4666667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6DDD3F7C-0282-4492-8379-75F3E77EE16E}"/>
                </a:ext>
              </a:extLst>
            </p:cNvPr>
            <p:cNvGrpSpPr/>
            <p:nvPr/>
          </p:nvGrpSpPr>
          <p:grpSpPr>
            <a:xfrm>
              <a:off x="1662104" y="1784779"/>
              <a:ext cx="8857143" cy="4666667"/>
              <a:chOff x="1662104" y="1784779"/>
              <a:chExt cx="8857143" cy="4666667"/>
            </a:xfrm>
          </p:grpSpPr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9B7AFFE9-E22F-448B-945B-932E75BD9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2104" y="1784779"/>
                <a:ext cx="8857143" cy="4666667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03016E-2F4E-4683-A4DE-8E878096C54C}"/>
                  </a:ext>
                </a:extLst>
              </p:cNvPr>
              <p:cNvSpPr txBox="1"/>
              <p:nvPr/>
            </p:nvSpPr>
            <p:spPr>
              <a:xfrm>
                <a:off x="6096000" y="4899546"/>
                <a:ext cx="4423247" cy="15519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ru-RU" dirty="0"/>
              </a:p>
            </p:txBody>
          </p:sp>
        </p:grp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D44B50A-D8F7-47A1-8CC8-0B0000352ECE}"/>
                </a:ext>
              </a:extLst>
            </p:cNvPr>
            <p:cNvSpPr/>
            <p:nvPr/>
          </p:nvSpPr>
          <p:spPr>
            <a:xfrm>
              <a:off x="1812758" y="4899546"/>
              <a:ext cx="4411579" cy="134885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A1A64EC-FBFB-4358-8120-30B54F25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8201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4E581-F31B-4710-93BD-BD4324A5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433391"/>
          </a:xfrm>
        </p:spPr>
        <p:txBody>
          <a:bodyPr>
            <a:normAutofit/>
          </a:bodyPr>
          <a:lstStyle/>
          <a:p>
            <a:r>
              <a:rPr lang="ru-RU" dirty="0"/>
              <a:t>На этом презентация группового проекта заканчивается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r>
              <a:rPr lang="ru-RU" dirty="0"/>
              <a:t>Далее обратимся к личному проекту </a:t>
            </a:r>
            <a:br>
              <a:rPr lang="ru-RU" dirty="0"/>
            </a:br>
            <a:r>
              <a:rPr lang="ru-RU" dirty="0"/>
              <a:t>Дмитрия </a:t>
            </a:r>
            <a:r>
              <a:rPr lang="ru-RU" dirty="0" err="1"/>
              <a:t>Шмонова</a:t>
            </a:r>
            <a:br>
              <a:rPr lang="ru-RU" dirty="0"/>
            </a:br>
            <a:r>
              <a:rPr lang="ru-RU" dirty="0"/>
              <a:t>«Отправиться домой»</a:t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40C142C-6948-495F-A153-ED22B2C0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0414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AD540-DB70-4BA5-94E8-C922C01006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58005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Дополнительные инструменты,</a:t>
            </a:r>
            <a:endParaRPr lang="en-US" dirty="0"/>
          </a:p>
          <a:p>
            <a:r>
              <a:rPr lang="ru-RU" dirty="0"/>
              <a:t> использованные в проекте</a:t>
            </a:r>
          </a:p>
          <a:p>
            <a:r>
              <a:rPr lang="ru-RU" dirty="0"/>
              <a:t>«Отправиться домой»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E05E5A27-E3B6-4594-A6B4-70479BB9E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3" y="1937159"/>
            <a:ext cx="2875721" cy="161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D3A8C8C-9161-489E-ABF0-C4DBD4106A57}"/>
              </a:ext>
            </a:extLst>
          </p:cNvPr>
          <p:cNvGrpSpPr/>
          <p:nvPr/>
        </p:nvGrpSpPr>
        <p:grpSpPr>
          <a:xfrm>
            <a:off x="4750588" y="1828800"/>
            <a:ext cx="4002157" cy="1725952"/>
            <a:chOff x="4982817" y="1828800"/>
            <a:chExt cx="4002157" cy="1725952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EBC2F01-F29C-4C1C-927E-3F3E43A99093}"/>
                </a:ext>
              </a:extLst>
            </p:cNvPr>
            <p:cNvSpPr/>
            <p:nvPr/>
          </p:nvSpPr>
          <p:spPr>
            <a:xfrm>
              <a:off x="4982817" y="1828800"/>
              <a:ext cx="4002157" cy="17259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54" name="Picture 6" descr="Picture background">
              <a:extLst>
                <a:ext uri="{FF2B5EF4-FFF2-40B4-BE49-F238E27FC236}">
                  <a16:creationId xmlns:a16="http://schemas.microsoft.com/office/drawing/2014/main" id="{26CCC792-CB18-438D-A49A-55E2B83AC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817" y="2078668"/>
              <a:ext cx="4002157" cy="1334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1830E83B-D84E-461A-BB42-E9C258B0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79" y="2078668"/>
            <a:ext cx="1703111" cy="135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D6596FF-8B57-44BB-BEF8-AD5713E5E091}"/>
              </a:ext>
            </a:extLst>
          </p:cNvPr>
          <p:cNvGrpSpPr/>
          <p:nvPr/>
        </p:nvGrpSpPr>
        <p:grpSpPr>
          <a:xfrm>
            <a:off x="2019157" y="4408069"/>
            <a:ext cx="4333460" cy="1617592"/>
            <a:chOff x="649357" y="4321850"/>
            <a:chExt cx="4333460" cy="161759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39B761A-6CE6-4316-9BCE-82905A489001}"/>
                </a:ext>
              </a:extLst>
            </p:cNvPr>
            <p:cNvSpPr/>
            <p:nvPr/>
          </p:nvSpPr>
          <p:spPr>
            <a:xfrm>
              <a:off x="649357" y="4321850"/>
              <a:ext cx="4333460" cy="16175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62" name="Picture 14" descr="Picture background">
              <a:extLst>
                <a:ext uri="{FF2B5EF4-FFF2-40B4-BE49-F238E27FC236}">
                  <a16:creationId xmlns:a16="http://schemas.microsoft.com/office/drawing/2014/main" id="{F70F6EAC-713F-4903-BB27-D23DDC20B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2" y="4384038"/>
              <a:ext cx="3843130" cy="1493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4694531-72BC-4123-9FFB-FB9801D2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86" y="4408070"/>
            <a:ext cx="1617592" cy="161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4FD38C-F1DA-48B3-B9C0-8B689165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252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B05051-9782-4A67-BE03-42B39487A2DA}"/>
              </a:ext>
            </a:extLst>
          </p:cNvPr>
          <p:cNvSpPr txBox="1"/>
          <p:nvPr/>
        </p:nvSpPr>
        <p:spPr>
          <a:xfrm>
            <a:off x="2107096" y="516835"/>
            <a:ext cx="76995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/>
              <a:t>Знакомство с проектом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FCF94-D8C9-4101-8525-1C96BE2BA12F}"/>
              </a:ext>
            </a:extLst>
          </p:cNvPr>
          <p:cNvSpPr txBox="1"/>
          <p:nvPr/>
        </p:nvSpPr>
        <p:spPr>
          <a:xfrm>
            <a:off x="1497497" y="2080590"/>
            <a:ext cx="8693426" cy="353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/>
              <a:t>Идея проекта</a:t>
            </a:r>
          </a:p>
          <a:p>
            <a:pPr marL="342900" indent="-342900" algn="ctr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/>
              <a:t>Выход </a:t>
            </a:r>
            <a:r>
              <a:rPr lang="en-US" sz="2400" dirty="0" err="1"/>
              <a:t>BackEnd</a:t>
            </a:r>
            <a:r>
              <a:rPr lang="en-US" sz="2400" dirty="0"/>
              <a:t> </a:t>
            </a:r>
            <a:r>
              <a:rPr lang="ru-RU" sz="2400" dirty="0"/>
              <a:t> из плоскости виртуального мира в объём реальности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/>
              <a:t>Демонстрация нескольких видов интерфейса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2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95A7714-A567-4079-B4D6-85B174FD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968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B5B83D-6E9F-497B-94A1-545CA77EB2C8}"/>
              </a:ext>
            </a:extLst>
          </p:cNvPr>
          <p:cNvSpPr txBox="1"/>
          <p:nvPr/>
        </p:nvSpPr>
        <p:spPr>
          <a:xfrm>
            <a:off x="3167270" y="462986"/>
            <a:ext cx="538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Интерфейсы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8850817-EA62-47E7-8254-6E119BB945CD}"/>
              </a:ext>
            </a:extLst>
          </p:cNvPr>
          <p:cNvSpPr/>
          <p:nvPr/>
        </p:nvSpPr>
        <p:spPr>
          <a:xfrm>
            <a:off x="9204616" y="1455092"/>
            <a:ext cx="2968487" cy="927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Кнопки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D4BEC8D4-1851-42AA-838D-235D55C219E9}"/>
              </a:ext>
            </a:extLst>
          </p:cNvPr>
          <p:cNvSpPr/>
          <p:nvPr/>
        </p:nvSpPr>
        <p:spPr>
          <a:xfrm>
            <a:off x="9571727" y="3553926"/>
            <a:ext cx="2340000" cy="2367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Локальное управление ключевыми узлами умного дома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6554813-F20D-4363-BEDB-68BAF8E82DAF}"/>
              </a:ext>
            </a:extLst>
          </p:cNvPr>
          <p:cNvCxnSpPr>
            <a:cxnSpLocks/>
          </p:cNvCxnSpPr>
          <p:nvPr/>
        </p:nvCxnSpPr>
        <p:spPr>
          <a:xfrm>
            <a:off x="10747857" y="2574778"/>
            <a:ext cx="0" cy="85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E2C136CE-AF10-45DB-9102-B8C258684F65}"/>
              </a:ext>
            </a:extLst>
          </p:cNvPr>
          <p:cNvGrpSpPr/>
          <p:nvPr/>
        </p:nvGrpSpPr>
        <p:grpSpPr>
          <a:xfrm>
            <a:off x="3023252" y="1455092"/>
            <a:ext cx="6133235" cy="3111742"/>
            <a:chOff x="3167269" y="1455092"/>
            <a:chExt cx="6133235" cy="3111742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AB18231A-85F2-4BA2-AA0C-3B2695292517}"/>
                </a:ext>
              </a:extLst>
            </p:cNvPr>
            <p:cNvSpPr/>
            <p:nvPr/>
          </p:nvSpPr>
          <p:spPr>
            <a:xfrm>
              <a:off x="4611756" y="1455092"/>
              <a:ext cx="2968487" cy="927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</a:t>
              </a:r>
              <a:endParaRPr lang="ru-RU" dirty="0"/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C646436-73CE-4B9C-82F0-FC8DA2B51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7065" y="2499838"/>
              <a:ext cx="417442" cy="680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8EF2C4E0-FB1F-4284-A07B-D13D8ABCC457}"/>
                </a:ext>
              </a:extLst>
            </p:cNvPr>
            <p:cNvSpPr/>
            <p:nvPr/>
          </p:nvSpPr>
          <p:spPr>
            <a:xfrm>
              <a:off x="6420504" y="3275463"/>
              <a:ext cx="2880000" cy="1291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/>
                <a:t>Глобальный</a:t>
              </a:r>
              <a:r>
                <a:rPr lang="ru-RU" dirty="0"/>
                <a:t> </a:t>
              </a:r>
            </a:p>
            <a:p>
              <a:pPr algn="ctr"/>
              <a:r>
                <a:rPr lang="ru-RU" dirty="0"/>
                <a:t>через интернет</a:t>
              </a:r>
            </a:p>
            <a:p>
              <a:pPr algn="ctr"/>
              <a:r>
                <a:rPr lang="ru-RU" dirty="0"/>
                <a:t>(прокинут </a:t>
              </a:r>
              <a:r>
                <a:rPr lang="en-US" dirty="0"/>
                <a:t>web</a:t>
              </a:r>
              <a:r>
                <a:rPr lang="ru-RU" dirty="0"/>
                <a:t>-</a:t>
              </a:r>
              <a:r>
                <a:rPr lang="ru-RU" dirty="0" err="1"/>
                <a:t>тонель</a:t>
              </a:r>
              <a:r>
                <a:rPr lang="ru-RU" dirty="0"/>
                <a:t> </a:t>
              </a:r>
              <a:r>
                <a:rPr lang="en-US" dirty="0" err="1"/>
                <a:t>Ngrok</a:t>
              </a:r>
              <a:r>
                <a:rPr lang="ru-RU" dirty="0"/>
                <a:t>)</a:t>
              </a:r>
            </a:p>
          </p:txBody>
        </p:sp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E0D491B6-9AEE-4499-90F4-04C2BDF710CF}"/>
                </a:ext>
              </a:extLst>
            </p:cNvPr>
            <p:cNvSpPr/>
            <p:nvPr/>
          </p:nvSpPr>
          <p:spPr>
            <a:xfrm>
              <a:off x="3167269" y="3297144"/>
              <a:ext cx="2880000" cy="12696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/>
                <a:t>Локальный</a:t>
              </a:r>
            </a:p>
            <a:p>
              <a:pPr algn="ctr"/>
              <a:r>
                <a:rPr lang="ru-RU" dirty="0"/>
                <a:t>Был поднят </a:t>
              </a:r>
              <a:r>
                <a:rPr lang="en-US" dirty="0"/>
                <a:t>web-</a:t>
              </a:r>
              <a:r>
                <a:rPr lang="ru-RU" dirty="0"/>
                <a:t>сервер </a:t>
              </a:r>
              <a:r>
                <a:rPr lang="en-US" dirty="0" err="1"/>
                <a:t>nginx</a:t>
              </a:r>
              <a:endParaRPr lang="ru-RU" dirty="0"/>
            </a:p>
          </p:txBody>
        </p: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6E5A0DDD-1AFB-4C1A-8661-F900480A14B3}"/>
                </a:ext>
              </a:extLst>
            </p:cNvPr>
            <p:cNvCxnSpPr>
              <a:cxnSpLocks/>
            </p:cNvCxnSpPr>
            <p:nvPr/>
          </p:nvCxnSpPr>
          <p:spPr>
            <a:xfrm>
              <a:off x="7162456" y="2488217"/>
              <a:ext cx="417442" cy="680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0D2EC25-5F08-4AD1-A369-28ADC128A2E9}"/>
              </a:ext>
            </a:extLst>
          </p:cNvPr>
          <p:cNvSpPr/>
          <p:nvPr/>
        </p:nvSpPr>
        <p:spPr>
          <a:xfrm>
            <a:off x="18897" y="1455092"/>
            <a:ext cx="2968487" cy="927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Telegram</a:t>
            </a:r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1960946-742A-4917-9B8E-45A6FC4CCA76}"/>
              </a:ext>
            </a:extLst>
          </p:cNvPr>
          <p:cNvSpPr/>
          <p:nvPr/>
        </p:nvSpPr>
        <p:spPr>
          <a:xfrm>
            <a:off x="268013" y="3553926"/>
            <a:ext cx="2340000" cy="2300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Бот магазина обрабатывает </a:t>
            </a:r>
            <a:r>
              <a:rPr lang="en-US" dirty="0"/>
              <a:t>id</a:t>
            </a:r>
            <a:r>
              <a:rPr lang="ru-RU" dirty="0"/>
              <a:t> входящего сообщения и перенаправляет устройство владельца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F63746D-80B3-434A-9927-55BD1FC46683}"/>
              </a:ext>
            </a:extLst>
          </p:cNvPr>
          <p:cNvCxnSpPr>
            <a:cxnSpLocks/>
          </p:cNvCxnSpPr>
          <p:nvPr/>
        </p:nvCxnSpPr>
        <p:spPr>
          <a:xfrm>
            <a:off x="1450434" y="2574778"/>
            <a:ext cx="0" cy="85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B6A668D3-3657-49BD-827E-3F6CA563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317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9C92-B9E9-403C-A3DA-DC08B34F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Схема проекта. Локальные связи.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6685BA-7CD2-430A-96F9-6EC66CE1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03" y="1580050"/>
            <a:ext cx="8693145" cy="496568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CD57AF1-8DC8-47A2-A250-64C738E2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398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A3450-847C-4C58-81DE-1AED236E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Задачи,</a:t>
            </a:r>
            <a:br>
              <a:rPr lang="ru-RU" dirty="0"/>
            </a:br>
            <a:r>
              <a:rPr lang="ru-RU" dirty="0"/>
              <a:t> поставленные при создании проекта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CECCE075-36EA-489F-B7B7-9806FED50D57}"/>
              </a:ext>
            </a:extLst>
          </p:cNvPr>
          <p:cNvCxnSpPr>
            <a:cxnSpLocks/>
          </p:cNvCxnSpPr>
          <p:nvPr/>
        </p:nvCxnSpPr>
        <p:spPr>
          <a:xfrm flipH="1">
            <a:off x="1470992" y="1723575"/>
            <a:ext cx="1060175" cy="940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07DF09E-5FC5-44BA-A79F-F7E0CF5D6524}"/>
              </a:ext>
            </a:extLst>
          </p:cNvPr>
          <p:cNvSpPr/>
          <p:nvPr/>
        </p:nvSpPr>
        <p:spPr>
          <a:xfrm>
            <a:off x="477076" y="2792354"/>
            <a:ext cx="3347433" cy="11044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34E94-D4A8-4134-B028-17D7C22F9650}"/>
              </a:ext>
            </a:extLst>
          </p:cNvPr>
          <p:cNvSpPr txBox="1"/>
          <p:nvPr/>
        </p:nvSpPr>
        <p:spPr>
          <a:xfrm flipH="1">
            <a:off x="477077" y="2956019"/>
            <a:ext cx="334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Создание</a:t>
            </a:r>
          </a:p>
          <a:p>
            <a:pPr algn="ctr"/>
            <a:r>
              <a:rPr lang="ru-RU" sz="2000" dirty="0"/>
              <a:t> интернет-магазин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1324AD0-99D3-4C3C-B9F6-B014BFD414AA}"/>
              </a:ext>
            </a:extLst>
          </p:cNvPr>
          <p:cNvGrpSpPr/>
          <p:nvPr/>
        </p:nvGrpSpPr>
        <p:grpSpPr>
          <a:xfrm>
            <a:off x="3708400" y="1590262"/>
            <a:ext cx="5479143" cy="5517376"/>
            <a:chOff x="3708400" y="1723574"/>
            <a:chExt cx="5479143" cy="5362509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57F486D5-3725-4C43-ABA1-EC18C9888644}"/>
                </a:ext>
              </a:extLst>
            </p:cNvPr>
            <p:cNvCxnSpPr>
              <a:cxnSpLocks/>
            </p:cNvCxnSpPr>
            <p:nvPr/>
          </p:nvCxnSpPr>
          <p:spPr>
            <a:xfrm>
              <a:off x="6134219" y="1723574"/>
              <a:ext cx="0" cy="9409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ABD61C76-EB21-41AB-AD54-7B6F3963061C}"/>
                </a:ext>
              </a:extLst>
            </p:cNvPr>
            <p:cNvSpPr/>
            <p:nvPr/>
          </p:nvSpPr>
          <p:spPr>
            <a:xfrm>
              <a:off x="4949681" y="2794752"/>
              <a:ext cx="2445028" cy="11044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F023B1-149D-4B0B-A26F-69ED49ED4B1E}"/>
                </a:ext>
              </a:extLst>
            </p:cNvPr>
            <p:cNvSpPr txBox="1"/>
            <p:nvPr/>
          </p:nvSpPr>
          <p:spPr>
            <a:xfrm flipH="1">
              <a:off x="4949681" y="3139828"/>
              <a:ext cx="2445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/>
                <a:t>Исследование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FDA3B2-9F42-4846-B4FC-A50105ED7CA1}"/>
                </a:ext>
              </a:extLst>
            </p:cNvPr>
            <p:cNvSpPr txBox="1"/>
            <p:nvPr/>
          </p:nvSpPr>
          <p:spPr>
            <a:xfrm>
              <a:off x="3708400" y="4304103"/>
              <a:ext cx="5479143" cy="278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ru-RU" sz="2000" dirty="0"/>
                <a:t>Создание </a:t>
              </a:r>
              <a:r>
                <a:rPr lang="en-US" sz="2000" dirty="0"/>
                <a:t>frontend</a:t>
              </a:r>
              <a:r>
                <a:rPr lang="ru-RU" sz="2000" dirty="0"/>
                <a:t> с</a:t>
              </a:r>
              <a:r>
                <a:rPr lang="en-US" sz="2000" dirty="0"/>
                <a:t> CEO</a:t>
              </a:r>
              <a:r>
                <a:rPr lang="ru-RU" sz="2000" dirty="0"/>
                <a:t>, </a:t>
              </a:r>
              <a:r>
                <a:rPr lang="en-US" sz="2000" dirty="0"/>
                <a:t>meta</a:t>
              </a:r>
              <a:r>
                <a:rPr lang="ru-RU" sz="2000" dirty="0"/>
                <a:t>-данными для продвижения и интеграции в поисковых системах</a:t>
              </a:r>
            </a:p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ru-RU" sz="2000" dirty="0"/>
                <a:t>Создание динамических страниц с использованием </a:t>
              </a:r>
              <a:r>
                <a:rPr lang="en-US" sz="2000" dirty="0"/>
                <a:t>ajax</a:t>
              </a:r>
              <a:endParaRPr lang="ru-RU" sz="2000" dirty="0"/>
            </a:p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ru-RU" sz="2000" dirty="0"/>
                <a:t>Деплой сайта</a:t>
              </a:r>
            </a:p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ru-RU" sz="2000" dirty="0"/>
                <a:t>Настройка </a:t>
              </a:r>
              <a:r>
                <a:rPr lang="en-US" sz="2000" dirty="0"/>
                <a:t>CI</a:t>
              </a:r>
            </a:p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ru-RU" sz="2000" dirty="0"/>
                <a:t>Поиск решения возникающих проблем</a:t>
              </a:r>
            </a:p>
            <a:p>
              <a:pPr marL="342900" indent="-342900">
                <a:buFont typeface="Courier New" panose="02070309020205020404" pitchFamily="49" charset="0"/>
                <a:buChar char="o"/>
              </a:pPr>
              <a:endParaRPr lang="ru-RU" sz="2000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EAA096-AF2F-4375-A6C9-08E61434C7DB}"/>
              </a:ext>
            </a:extLst>
          </p:cNvPr>
          <p:cNvGrpSpPr/>
          <p:nvPr/>
        </p:nvGrpSpPr>
        <p:grpSpPr>
          <a:xfrm>
            <a:off x="8519884" y="1723575"/>
            <a:ext cx="3195037" cy="2173180"/>
            <a:chOff x="8519884" y="1723575"/>
            <a:chExt cx="3195037" cy="217318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0668395F-B76F-431D-B960-C5B68EF1D652}"/>
                </a:ext>
              </a:extLst>
            </p:cNvPr>
            <p:cNvCxnSpPr>
              <a:cxnSpLocks/>
            </p:cNvCxnSpPr>
            <p:nvPr/>
          </p:nvCxnSpPr>
          <p:spPr>
            <a:xfrm>
              <a:off x="9660833" y="1723575"/>
              <a:ext cx="1060175" cy="940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FE63509F-ABA4-4405-8D13-EAED0BA150FC}"/>
                </a:ext>
              </a:extLst>
            </p:cNvPr>
            <p:cNvSpPr/>
            <p:nvPr/>
          </p:nvSpPr>
          <p:spPr>
            <a:xfrm flipH="1">
              <a:off x="8519886" y="2794752"/>
              <a:ext cx="3195035" cy="110200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8B62B2-42D9-4B9F-A672-D7A50E13F9EF}"/>
                </a:ext>
              </a:extLst>
            </p:cNvPr>
            <p:cNvSpPr txBox="1"/>
            <p:nvPr/>
          </p:nvSpPr>
          <p:spPr>
            <a:xfrm>
              <a:off x="8519884" y="2812327"/>
              <a:ext cx="31950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/>
                <a:t>Демонстрация навыков, полученных при обучении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36712CB-21E8-43C1-B408-F2FB9B025A1F}"/>
              </a:ext>
            </a:extLst>
          </p:cNvPr>
          <p:cNvGrpSpPr/>
          <p:nvPr/>
        </p:nvGrpSpPr>
        <p:grpSpPr>
          <a:xfrm>
            <a:off x="0" y="2972684"/>
            <a:ext cx="3824509" cy="2313005"/>
            <a:chOff x="3286929" y="3139828"/>
            <a:chExt cx="6085361" cy="22480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CB4D2F-E563-4B82-91AC-DEBD69EAC3EC}"/>
                </a:ext>
              </a:extLst>
            </p:cNvPr>
            <p:cNvSpPr txBox="1"/>
            <p:nvPr/>
          </p:nvSpPr>
          <p:spPr>
            <a:xfrm flipH="1">
              <a:off x="4949681" y="3139828"/>
              <a:ext cx="2445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2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E85FFC-EBFC-46AC-9131-5598069FE4C0}"/>
                </a:ext>
              </a:extLst>
            </p:cNvPr>
            <p:cNvSpPr txBox="1"/>
            <p:nvPr/>
          </p:nvSpPr>
          <p:spPr>
            <a:xfrm>
              <a:off x="3286929" y="4400755"/>
              <a:ext cx="6085361" cy="987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ru-RU" sz="2000" dirty="0"/>
                <a:t>Создание функционала</a:t>
              </a:r>
            </a:p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ru-RU" sz="2000" dirty="0"/>
                <a:t>Подбор наполнения сайта</a:t>
              </a:r>
            </a:p>
            <a:p>
              <a:pPr marL="342900" indent="-342900">
                <a:buFont typeface="Courier New" panose="02070309020205020404" pitchFamily="49" charset="0"/>
                <a:buChar char="o"/>
              </a:pPr>
              <a:endParaRPr lang="ru-RU" sz="2000" dirty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0EF42BF-0015-483B-A681-D9B11620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370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1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D65C9-E64A-47E7-8474-D2CB7BF9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проекта. Глобальные связи.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D9ABDA-D763-4D0F-AFA3-6FD628B7A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93" y="1523874"/>
            <a:ext cx="9687339" cy="4843670"/>
          </a:xfrm>
          <a:prstGeom prst="rect">
            <a:avLst/>
          </a:prstGeom>
        </p:spPr>
      </p:pic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2DF5A65D-1F71-464F-BFED-2965B4BAF509}"/>
              </a:ext>
            </a:extLst>
          </p:cNvPr>
          <p:cNvSpPr/>
          <p:nvPr/>
        </p:nvSpPr>
        <p:spPr>
          <a:xfrm rot="5089235">
            <a:off x="3532512" y="4269972"/>
            <a:ext cx="91083" cy="774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DD867099-D05C-4F9E-A80C-8F281B1280F2}"/>
              </a:ext>
            </a:extLst>
          </p:cNvPr>
          <p:cNvSpPr/>
          <p:nvPr/>
        </p:nvSpPr>
        <p:spPr>
          <a:xfrm rot="15942269">
            <a:off x="3532720" y="4424723"/>
            <a:ext cx="91083" cy="774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4BBB5069-6CEB-4964-8C63-7EF4E4591E84}"/>
              </a:ext>
            </a:extLst>
          </p:cNvPr>
          <p:cNvSpPr/>
          <p:nvPr/>
        </p:nvSpPr>
        <p:spPr>
          <a:xfrm rot="5089235">
            <a:off x="3532512" y="4269973"/>
            <a:ext cx="91083" cy="774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09E5A9A9-52B2-4A3E-981B-67A72AC5817E}"/>
              </a:ext>
            </a:extLst>
          </p:cNvPr>
          <p:cNvSpPr/>
          <p:nvPr/>
        </p:nvSpPr>
        <p:spPr>
          <a:xfrm rot="15942269">
            <a:off x="3532720" y="4424724"/>
            <a:ext cx="91083" cy="774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A29E8B8A-0C65-408B-9BC6-F3DA20A8EA6F}"/>
              </a:ext>
            </a:extLst>
          </p:cNvPr>
          <p:cNvSpPr/>
          <p:nvPr/>
        </p:nvSpPr>
        <p:spPr>
          <a:xfrm>
            <a:off x="2318392" y="5103616"/>
            <a:ext cx="91083" cy="774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886B25EF-3BBC-428D-8954-ABCAE44DF812}"/>
              </a:ext>
            </a:extLst>
          </p:cNvPr>
          <p:cNvSpPr/>
          <p:nvPr/>
        </p:nvSpPr>
        <p:spPr>
          <a:xfrm rot="10800000">
            <a:off x="2516098" y="5103616"/>
            <a:ext cx="91083" cy="774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60FE5D7D-2DD0-4019-8616-D310CC37C0BB}"/>
              </a:ext>
            </a:extLst>
          </p:cNvPr>
          <p:cNvSpPr/>
          <p:nvPr/>
        </p:nvSpPr>
        <p:spPr>
          <a:xfrm rot="18328734">
            <a:off x="6590215" y="3752848"/>
            <a:ext cx="52387" cy="827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2F6B6550-0A00-42A0-B7D4-AB32180F1447}"/>
              </a:ext>
            </a:extLst>
          </p:cNvPr>
          <p:cNvSpPr/>
          <p:nvPr/>
        </p:nvSpPr>
        <p:spPr>
          <a:xfrm rot="7502582">
            <a:off x="6514620" y="3790948"/>
            <a:ext cx="52387" cy="827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7FA98953-3592-4E36-8DB8-D1389E6E75A6}"/>
              </a:ext>
            </a:extLst>
          </p:cNvPr>
          <p:cNvSpPr/>
          <p:nvPr/>
        </p:nvSpPr>
        <p:spPr>
          <a:xfrm rot="10800000">
            <a:off x="7105169" y="4904186"/>
            <a:ext cx="91081" cy="477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96CF02B3-4ADE-4508-BFB1-0AA54660814D}"/>
              </a:ext>
            </a:extLst>
          </p:cNvPr>
          <p:cNvSpPr/>
          <p:nvPr/>
        </p:nvSpPr>
        <p:spPr>
          <a:xfrm>
            <a:off x="7284340" y="4904187"/>
            <a:ext cx="91081" cy="477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C53F87D-55AE-4B73-86C6-4BAA2F29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454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5087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6B6893-9B76-4993-BBEC-1340247C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7368"/>
            <a:ext cx="10353762" cy="970450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5CAD09-8279-47E1-A9AC-D55E1246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206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31225-73E7-4DF1-AA78-2E7D4BB3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2B9170-AF55-4E25-A759-6805076E4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6713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Составление структуры сайта (концепция, страницы наполнение)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Написание моделей на базе разработанной структуры  - Артур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Разработка визуальной части сайта – Наталья, Дмитрий</a:t>
            </a:r>
          </a:p>
          <a:p>
            <a:pPr marL="388620" indent="-342900" algn="l" rtl="0" eaLnBrk="1" latinLnBrk="0" hangingPunct="1">
              <a:spcBef>
                <a:spcPts val="48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Courier New" panose="02070309020205020404" pitchFamily="49" charset="0"/>
              <a:buChar char="o"/>
            </a:pPr>
            <a:r>
              <a:rPr lang="ru-RU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</a:rPr>
              <a:t>Адаптация </a:t>
            </a:r>
            <a:r>
              <a:rPr lang="en-US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</a:rPr>
              <a:t>web-</a:t>
            </a:r>
            <a:r>
              <a:rPr lang="ru-RU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</a:rPr>
              <a:t>страниц под функции </a:t>
            </a:r>
            <a:r>
              <a:rPr lang="en-US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</a:rPr>
              <a:t>Django – </a:t>
            </a:r>
            <a:r>
              <a:rPr lang="ru-RU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</a:rPr>
              <a:t>Дмитрий</a:t>
            </a:r>
            <a:endParaRPr lang="ru-RU" dirty="0">
              <a:effectLst/>
            </a:endParaRPr>
          </a:p>
          <a:p>
            <a:pPr marL="388620" indent="-342900" algn="l" rtl="0" eaLnBrk="1" latinLnBrk="0" hangingPunct="1">
              <a:spcBef>
                <a:spcPts val="48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Courier New" panose="02070309020205020404" pitchFamily="49" charset="0"/>
              <a:buChar char="o"/>
            </a:pPr>
            <a:r>
              <a:rPr lang="ru-RU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</a:rPr>
              <a:t>Разработка собственного </a:t>
            </a:r>
            <a:r>
              <a:rPr lang="en-US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</a:rPr>
              <a:t>CMS</a:t>
            </a:r>
            <a:r>
              <a:rPr lang="ru-RU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</a:rPr>
              <a:t> для комфортной работы персонала с моделями сайта (</a:t>
            </a:r>
            <a:r>
              <a:rPr lang="en-US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</a:rPr>
              <a:t>Full Stack)</a:t>
            </a:r>
            <a:r>
              <a:rPr lang="ru-RU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</a:rPr>
              <a:t> - Александр</a:t>
            </a:r>
            <a:endParaRPr lang="ru-RU" dirty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Написание функционала сайта –</a:t>
            </a:r>
            <a:r>
              <a:rPr lang="en-US" dirty="0"/>
              <a:t> </a:t>
            </a:r>
            <a:r>
              <a:rPr lang="ru-RU" dirty="0"/>
              <a:t>Дмитрий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Деплой и </a:t>
            </a:r>
            <a:r>
              <a:rPr lang="en-US" dirty="0"/>
              <a:t>CI – </a:t>
            </a:r>
            <a:r>
              <a:rPr lang="ru-RU" dirty="0"/>
              <a:t>Дмитрий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Разработка  </a:t>
            </a:r>
            <a:r>
              <a:rPr lang="en-US" dirty="0"/>
              <a:t>TG-bot –</a:t>
            </a:r>
            <a:r>
              <a:rPr lang="ru-RU" dirty="0"/>
              <a:t> Дмитрий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Наполнение сайта  и верстка страницы учебного материала – Наталья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Верстка страницы личного кабинета  -  Артур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8D3E73-96B5-4DB5-BD69-F4796B16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33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47560F-6D68-4425-95E5-2A31A0F6A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Инструменты, использованные в проекте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694A5EDE-FA78-4C6B-89C6-101B1A08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767" y="2080591"/>
            <a:ext cx="1872790" cy="134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AC61679D-CBA4-4C3B-A343-1978A2FAC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80" y="4346340"/>
            <a:ext cx="3154018" cy="151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6F13A6-603D-4142-AA4D-B3560701DEB4}"/>
              </a:ext>
            </a:extLst>
          </p:cNvPr>
          <p:cNvSpPr/>
          <p:nvPr/>
        </p:nvSpPr>
        <p:spPr>
          <a:xfrm>
            <a:off x="4092371" y="1784321"/>
            <a:ext cx="4234460" cy="4075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12" descr="Picture background">
            <a:extLst>
              <a:ext uri="{FF2B5EF4-FFF2-40B4-BE49-F238E27FC236}">
                <a16:creationId xmlns:a16="http://schemas.microsoft.com/office/drawing/2014/main" id="{60402BFA-85B1-402F-B288-D30341EC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10" y="1923817"/>
            <a:ext cx="1247621" cy="175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icture background">
            <a:extLst>
              <a:ext uri="{FF2B5EF4-FFF2-40B4-BE49-F238E27FC236}">
                <a16:creationId xmlns:a16="http://schemas.microsoft.com/office/drawing/2014/main" id="{56968507-01C4-4A3B-86C7-42AF7C544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71" y="1924270"/>
            <a:ext cx="2708545" cy="175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FE1DD7F0-89B7-4A7D-97B9-87816954A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4" r="16526"/>
          <a:stretch/>
        </p:blipFill>
        <p:spPr bwMode="auto">
          <a:xfrm>
            <a:off x="508631" y="1784321"/>
            <a:ext cx="2900282" cy="242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icture background">
            <a:extLst>
              <a:ext uri="{FF2B5EF4-FFF2-40B4-BE49-F238E27FC236}">
                <a16:creationId xmlns:a16="http://schemas.microsoft.com/office/drawing/2014/main" id="{BE1438DB-6E26-4F99-B7B7-5206703BF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509" y="4177113"/>
            <a:ext cx="3313043" cy="18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icture background">
            <a:extLst>
              <a:ext uri="{FF2B5EF4-FFF2-40B4-BE49-F238E27FC236}">
                <a16:creationId xmlns:a16="http://schemas.microsoft.com/office/drawing/2014/main" id="{EF215C39-6386-4144-BA29-F0359BFF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5" y="4780614"/>
            <a:ext cx="2250503" cy="118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icture background">
            <a:extLst>
              <a:ext uri="{FF2B5EF4-FFF2-40B4-BE49-F238E27FC236}">
                <a16:creationId xmlns:a16="http://schemas.microsoft.com/office/drawing/2014/main" id="{D99199DA-43BB-4C6A-82C8-9A6E2148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333" y="4505757"/>
            <a:ext cx="2711657" cy="15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BA70263-2F64-4732-B963-C1CE16C2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85701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981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1D078-6341-4105-A292-3153B27F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077278"/>
            <a:ext cx="10353762" cy="2703443"/>
          </a:xfrm>
        </p:spPr>
        <p:txBody>
          <a:bodyPr>
            <a:normAutofit/>
          </a:bodyPr>
          <a:lstStyle/>
          <a:p>
            <a:r>
              <a:rPr lang="ru-RU" dirty="0"/>
              <a:t>Знакомство с функциональной частью нашего магазина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0864D50-10DC-40B2-B02A-66FD8108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84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D9FEC-AB98-4BDA-BB7C-57839487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04" y="0"/>
            <a:ext cx="10032501" cy="940904"/>
          </a:xfrm>
        </p:spPr>
        <p:txBody>
          <a:bodyPr>
            <a:normAutofit/>
          </a:bodyPr>
          <a:lstStyle/>
          <a:p>
            <a:r>
              <a:rPr lang="ru-RU" sz="4000" dirty="0"/>
              <a:t>Схема связей моделей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FB89F4C-6CA2-410F-9934-50B4433FC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02" y="1265390"/>
            <a:ext cx="7726885" cy="5119368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DA0BFC35-7525-4687-9E33-46F5A8392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990187"/>
            <a:ext cx="4346713" cy="1669774"/>
          </a:xfrm>
        </p:spPr>
        <p:txBody>
          <a:bodyPr/>
          <a:lstStyle/>
          <a:p>
            <a:r>
              <a:rPr lang="ru-RU" sz="2000" dirty="0"/>
              <a:t>Данная схема была построена с помощью библиотеки  </a:t>
            </a:r>
            <a:r>
              <a:rPr lang="en-US" sz="2000" dirty="0"/>
              <a:t>Django – Django-extensions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5A6465-5A7F-45C4-888C-B6B98C47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35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333EEEA-0CB2-414C-95AC-F774FCB5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254014"/>
            <a:ext cx="9590550" cy="1048394"/>
          </a:xfrm>
        </p:spPr>
        <p:txBody>
          <a:bodyPr/>
          <a:lstStyle/>
          <a:p>
            <a:r>
              <a:rPr lang="ru-RU" dirty="0"/>
              <a:t>Разработка </a:t>
            </a:r>
            <a:r>
              <a:rPr lang="en-US" dirty="0"/>
              <a:t>web-</a:t>
            </a:r>
            <a:r>
              <a:rPr lang="ru-RU" dirty="0"/>
              <a:t>интерфейса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EE2ED39-29C6-499D-A34C-F1634697F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2556275"/>
            <a:ext cx="9590550" cy="3294637"/>
          </a:xfrm>
        </p:spPr>
        <p:txBody>
          <a:bodyPr>
            <a:normAutofit/>
          </a:bodyPr>
          <a:lstStyle/>
          <a:p>
            <a:r>
              <a:rPr lang="ru-RU" sz="2800" dirty="0"/>
              <a:t>В качестве исследовательской части проекта было решено использовать конструктор сайтов.</a:t>
            </a:r>
          </a:p>
          <a:p>
            <a:r>
              <a:rPr lang="ru-RU" sz="2800" dirty="0"/>
              <a:t>Мы выбрали один из самых распространённых в русском сегменте – Тильда</a:t>
            </a:r>
            <a:r>
              <a:rPr lang="en-US" sz="2800" dirty="0"/>
              <a:t>.</a:t>
            </a:r>
            <a:endParaRPr lang="ru-RU" sz="2800" dirty="0"/>
          </a:p>
          <a:p>
            <a:endParaRPr lang="ru-RU" sz="28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5DFEF6-9C7A-4D8E-A1DF-0D00CD67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6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5ECE442-9008-43B8-86F3-2E67089E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Преимущества и недостатки такого подхода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42DA26-8149-4F45-BFFB-1209E657B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Плюсы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6F4CE3-EFDF-4074-8670-5C99C46A1D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ru-RU" dirty="0"/>
              <a:t>Подготовленный интерфейс, шаблон которого создан профессионалами с огромным опытом работы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ru-RU" dirty="0"/>
              <a:t>Адаптивная вёрстка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ru-RU" dirty="0"/>
              <a:t>Готовые </a:t>
            </a:r>
            <a:r>
              <a:rPr lang="en-US" dirty="0"/>
              <a:t>meta-</a:t>
            </a:r>
            <a:r>
              <a:rPr lang="ru-RU" dirty="0"/>
              <a:t>данные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ru-RU" dirty="0"/>
              <a:t>Есть базовый </a:t>
            </a:r>
            <a:r>
              <a:rPr lang="en-US" dirty="0"/>
              <a:t>SEO</a:t>
            </a:r>
            <a:r>
              <a:rPr lang="ru-RU" dirty="0"/>
              <a:t> </a:t>
            </a:r>
            <a:r>
              <a:rPr lang="ru-RU" sz="1300" dirty="0"/>
              <a:t>(через неделю после деплоя, сайт находился в первом десятке поисковика)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ru-RU" dirty="0"/>
              <a:t>Гибкие возможности отображения страниц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ru-RU" dirty="0"/>
              <a:t>Очень быстрое конструирование готового проекта (до получаса)</a:t>
            </a:r>
            <a:endParaRPr lang="en-US" dirty="0"/>
          </a:p>
          <a:p>
            <a:pPr algn="just"/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E9C9598-30FC-46D4-9E17-41F9F5886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Минусы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6780B76-2958-4506-9E0C-E1CA7749B41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ru-RU" dirty="0"/>
              <a:t>Конструктор – это компилированный код из разных модулей. В итоге мы получаем страницу, перегруженную скриптами, лишними вложенными контейнерами и классами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ru-RU" dirty="0"/>
              <a:t>Километры тяжело читаемого кода в </a:t>
            </a:r>
            <a:r>
              <a:rPr lang="en-US" dirty="0"/>
              <a:t>JS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ru-RU" dirty="0"/>
              <a:t>Большинство стилей и скриптов лежат на облаке Тильды и при «падении» конструктора ломается и наш сайт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64944A-0A60-48A5-8B08-288BFF7C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F664CAB-6EDE-4CE2-BBB7-F5086F6E2D6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131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577</TotalTime>
  <Words>628</Words>
  <Application>Microsoft Office PowerPoint</Application>
  <PresentationFormat>Широкоэкранный</PresentationFormat>
  <Paragraphs>152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Calisto MT</vt:lpstr>
      <vt:lpstr>Courier New</vt:lpstr>
      <vt:lpstr>Wingdings</vt:lpstr>
      <vt:lpstr>Wingdings 2</vt:lpstr>
      <vt:lpstr>Сланец</vt:lpstr>
      <vt:lpstr>Проект  «Интернет-магазин умных вещей»</vt:lpstr>
      <vt:lpstr>Наша команда</vt:lpstr>
      <vt:lpstr>Задачи,  поставленные при создании проекта</vt:lpstr>
      <vt:lpstr>Этапы разработки</vt:lpstr>
      <vt:lpstr>Инструменты, использованные в проекте</vt:lpstr>
      <vt:lpstr>Знакомство с функциональной частью нашего магазина</vt:lpstr>
      <vt:lpstr>Схема связей моделей</vt:lpstr>
      <vt:lpstr>Разработка web-интерфейса</vt:lpstr>
      <vt:lpstr>Преимущества и недостатки такого подхода</vt:lpstr>
      <vt:lpstr>Процесс адаптации web-страниц</vt:lpstr>
      <vt:lpstr>Первая попытка отключения</vt:lpstr>
      <vt:lpstr>Вторая попытка отключения</vt:lpstr>
      <vt:lpstr>Наш CMS  - яркая демонстрация  применения знаний и навыков, полученных во время обучения</vt:lpstr>
      <vt:lpstr>Исследовательская часть CMS</vt:lpstr>
      <vt:lpstr>Исследовательская часть CMS</vt:lpstr>
      <vt:lpstr>Особенности разработанного проекта</vt:lpstr>
      <vt:lpstr>Особенности разработанного проекта</vt:lpstr>
      <vt:lpstr>Особенности разработанного проекта</vt:lpstr>
      <vt:lpstr>Особенности разработанного проекта</vt:lpstr>
      <vt:lpstr>Deploy на Beget</vt:lpstr>
      <vt:lpstr>CI – непрерывная интеграция</vt:lpstr>
      <vt:lpstr>TG bot и TelegramWebApp</vt:lpstr>
      <vt:lpstr>TG bot и TelegramWebApp</vt:lpstr>
      <vt:lpstr>Динамика проекта за последний месяц</vt:lpstr>
      <vt:lpstr>На этом презентация группового проекта заканчивается   Далее обратимся к личному проекту  Дмитрия Шмонова «Отправиться домой» </vt:lpstr>
      <vt:lpstr>Презентация PowerPoint</vt:lpstr>
      <vt:lpstr>Презентация PowerPoint</vt:lpstr>
      <vt:lpstr>Презентация PowerPoint</vt:lpstr>
      <vt:lpstr>Схема проекта. Локальные связи.</vt:lpstr>
      <vt:lpstr>Схема проекта. Глобальные связи.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«Магазин умных вещей»</dc:title>
  <dc:creator>User_Sh</dc:creator>
  <cp:lastModifiedBy>User_Sh</cp:lastModifiedBy>
  <cp:revision>43</cp:revision>
  <dcterms:created xsi:type="dcterms:W3CDTF">2024-07-02T18:42:56Z</dcterms:created>
  <dcterms:modified xsi:type="dcterms:W3CDTF">2024-07-04T07:29:43Z</dcterms:modified>
</cp:coreProperties>
</file>